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Lora" charset="1" panose="00000500000000000000"/>
      <p:regular r:id="rId14"/>
    </p:embeddedFont>
    <p:embeddedFont>
      <p:font typeface="Source Sans Pro" charset="1" panose="020B0503030403020204"/>
      <p:regular r:id="rId15"/>
    </p:embeddedFont>
    <p:embeddedFont>
      <p:font typeface="Source Sans Pro Bold" charset="1" panose="020B0703030403020204"/>
      <p:regular r:id="rId16"/>
    </p:embeddedFont>
    <p:embeddedFont>
      <p:font typeface="Source Sans Pro Italics" charset="1" panose="020B050303040309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EF5E7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05155" y="2172741"/>
            <a:ext cx="9335691" cy="2047875"/>
            <a:chOff x="0" y="0"/>
            <a:chExt cx="12447588" cy="2730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47588" cy="2730500"/>
            </a:xfrm>
            <a:custGeom>
              <a:avLst/>
              <a:gdLst/>
              <a:ahLst/>
              <a:cxnLst/>
              <a:rect r="r" b="b" t="t" l="l"/>
              <a:pathLst>
                <a:path h="2730500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730500"/>
                  </a:lnTo>
                  <a:lnTo>
                    <a:pt x="0" y="2730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447588" cy="27495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38512F"/>
                  </a:solidFill>
                  <a:latin typeface="Lora"/>
                  <a:ea typeface="Lora"/>
                  <a:cs typeface="Lora"/>
                  <a:sym typeface="Lora"/>
                </a:rPr>
                <a:t>Fine-Tuning BART for Text-to-SQL Conversion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05155" y="4381500"/>
            <a:ext cx="9335691" cy="2872680"/>
            <a:chOff x="0" y="0"/>
            <a:chExt cx="12447588" cy="38302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47588" cy="3830240"/>
            </a:xfrm>
            <a:custGeom>
              <a:avLst/>
              <a:gdLst/>
              <a:ahLst/>
              <a:cxnLst/>
              <a:rect r="r" b="b" t="t" l="l"/>
              <a:pathLst>
                <a:path h="3830240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3830240"/>
                  </a:lnTo>
                  <a:lnTo>
                    <a:pt x="0" y="3830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2447588" cy="3925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This presentation explores the fine-tuning of the facebook/bart-base model to convert natural language prompts into SQL queries. The objective is to enable a pre-trained LLM to generate accurate SQL statements from user input using a sequence-to-sequence transformer approach. The project involved leveraging a synthetic dataset and evaluating performance through BLEU scores.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905155" y="7590681"/>
            <a:ext cx="4092327" cy="566960"/>
            <a:chOff x="0" y="0"/>
            <a:chExt cx="5456437" cy="75594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56437" cy="755946"/>
            </a:xfrm>
            <a:custGeom>
              <a:avLst/>
              <a:gdLst/>
              <a:ahLst/>
              <a:cxnLst/>
              <a:rect r="r" b="b" t="t" l="l"/>
              <a:pathLst>
                <a:path h="755946" w="5456437">
                  <a:moveTo>
                    <a:pt x="0" y="0"/>
                  </a:moveTo>
                  <a:lnTo>
                    <a:pt x="5456437" y="0"/>
                  </a:lnTo>
                  <a:lnTo>
                    <a:pt x="5456437" y="755946"/>
                  </a:lnTo>
                  <a:lnTo>
                    <a:pt x="0" y="7559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456437" cy="80357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062"/>
                </a:lnSpc>
              </a:pPr>
              <a:r>
                <a:rPr lang="en-US" sz="2937" b="true">
                  <a:solidFill>
                    <a:srgbClr val="3A3630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by Kunal Tibe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EF5E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7155" y="2493764"/>
            <a:ext cx="8747943" cy="1199737"/>
            <a:chOff x="0" y="0"/>
            <a:chExt cx="11640740" cy="15964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640740" cy="1596470"/>
            </a:xfrm>
            <a:custGeom>
              <a:avLst/>
              <a:gdLst/>
              <a:ahLst/>
              <a:cxnLst/>
              <a:rect r="r" b="b" t="t" l="l"/>
              <a:pathLst>
                <a:path h="1596470" w="11640740">
                  <a:moveTo>
                    <a:pt x="0" y="0"/>
                  </a:moveTo>
                  <a:lnTo>
                    <a:pt x="11640740" y="0"/>
                  </a:lnTo>
                  <a:lnTo>
                    <a:pt x="11640740" y="1596470"/>
                  </a:lnTo>
                  <a:lnTo>
                    <a:pt x="0" y="15964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1640740" cy="16155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38512F"/>
                  </a:solidFill>
                  <a:latin typeface="Lora"/>
                  <a:ea typeface="Lora"/>
                  <a:cs typeface="Lora"/>
                  <a:sym typeface="Lora"/>
                </a:rPr>
                <a:t>Dataset and Preprocessing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7155" y="4121646"/>
            <a:ext cx="6182022" cy="439936"/>
            <a:chOff x="0" y="0"/>
            <a:chExt cx="8242697" cy="5865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42697" cy="586582"/>
            </a:xfrm>
            <a:custGeom>
              <a:avLst/>
              <a:gdLst/>
              <a:ahLst/>
              <a:cxnLst/>
              <a:rect r="r" b="b" t="t" l="l"/>
              <a:pathLst>
                <a:path h="586582" w="8242697">
                  <a:moveTo>
                    <a:pt x="0" y="0"/>
                  </a:moveTo>
                  <a:lnTo>
                    <a:pt x="8242697" y="0"/>
                  </a:lnTo>
                  <a:lnTo>
                    <a:pt x="8242697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8242697" cy="596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512F"/>
                  </a:solidFill>
                  <a:latin typeface="Lora"/>
                  <a:ea typeface="Lora"/>
                  <a:cs typeface="Lora"/>
                  <a:sym typeface="Lora"/>
                </a:rPr>
                <a:t>Gretel Synthetic Text-to-SQL Dataset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47155" y="4860726"/>
            <a:ext cx="7731919" cy="1436340"/>
            <a:chOff x="0" y="0"/>
            <a:chExt cx="10309225" cy="19151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309225" cy="1915120"/>
            </a:xfrm>
            <a:custGeom>
              <a:avLst/>
              <a:gdLst/>
              <a:ahLst/>
              <a:cxnLst/>
              <a:rect r="r" b="b" t="t" l="l"/>
              <a:pathLst>
                <a:path h="1915120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10309225" cy="2010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 subset of 3,000 training and 500 test examples was selected for effective model fine-tuning. It contains paired natural language prompts and SQL queries.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47155" y="6566298"/>
            <a:ext cx="7731919" cy="957560"/>
            <a:chOff x="0" y="0"/>
            <a:chExt cx="10309225" cy="12767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309225" cy="1276747"/>
            </a:xfrm>
            <a:custGeom>
              <a:avLst/>
              <a:gdLst/>
              <a:ahLst/>
              <a:cxnLst/>
              <a:rect r="r" b="b" t="t" l="l"/>
              <a:pathLst>
                <a:path h="1276747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10309225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Fields used were </a:t>
              </a:r>
              <a:r>
                <a:rPr lang="en-US" sz="2312" i="true">
                  <a:solidFill>
                    <a:srgbClr val="3A3630"/>
                  </a:solidFill>
                  <a:latin typeface="Source Sans Pro Italics"/>
                  <a:ea typeface="Source Sans Pro Italics"/>
                  <a:cs typeface="Source Sans Pro Italics"/>
                  <a:sym typeface="Source Sans Pro Italics"/>
                </a:rPr>
                <a:t>sql_prompt</a:t>
              </a:r>
              <a:r>
                <a:rPr lang="en-US" sz="231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(natural language input) and </a:t>
              </a:r>
              <a:r>
                <a:rPr lang="en-US" sz="2312" i="true">
                  <a:solidFill>
                    <a:srgbClr val="3A3630"/>
                  </a:solidFill>
                  <a:latin typeface="Source Sans Pro Italics"/>
                  <a:ea typeface="Source Sans Pro Italics"/>
                  <a:cs typeface="Source Sans Pro Italics"/>
                  <a:sym typeface="Source Sans Pro Italics"/>
                </a:rPr>
                <a:t>sql</a:t>
              </a:r>
              <a:r>
                <a:rPr lang="en-US" sz="231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(target output).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18451" y="4121646"/>
            <a:ext cx="3520231" cy="439936"/>
            <a:chOff x="0" y="0"/>
            <a:chExt cx="4693642" cy="5865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512F"/>
                  </a:solidFill>
                  <a:latin typeface="Lora"/>
                  <a:ea typeface="Lora"/>
                  <a:cs typeface="Lora"/>
                  <a:sym typeface="Lora"/>
                </a:rPr>
                <a:t>Preprocessing Steps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18451" y="4860726"/>
            <a:ext cx="7731919" cy="478780"/>
            <a:chOff x="0" y="0"/>
            <a:chExt cx="10309225" cy="63837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309225" cy="638373"/>
            </a:xfrm>
            <a:custGeom>
              <a:avLst/>
              <a:gdLst/>
              <a:ahLst/>
              <a:cxnLst/>
              <a:rect r="r" b="b" t="t" l="l"/>
              <a:pathLst>
                <a:path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48754" indent="-174377" lvl="1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Tokenization with BartTokenizer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18451" y="5444132"/>
            <a:ext cx="7731919" cy="478780"/>
            <a:chOff x="0" y="0"/>
            <a:chExt cx="10309225" cy="63837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309225" cy="638373"/>
            </a:xfrm>
            <a:custGeom>
              <a:avLst/>
              <a:gdLst/>
              <a:ahLst/>
              <a:cxnLst/>
              <a:rect r="r" b="b" t="t" l="l"/>
              <a:pathLst>
                <a:path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48754" indent="-174377" lvl="1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Maximum sequence length set to 128 tokens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518451" y="6027539"/>
            <a:ext cx="7731919" cy="957560"/>
            <a:chOff x="0" y="0"/>
            <a:chExt cx="10309225" cy="127674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309225" cy="1276747"/>
            </a:xfrm>
            <a:custGeom>
              <a:avLst/>
              <a:gdLst/>
              <a:ahLst/>
              <a:cxnLst/>
              <a:rect r="r" b="b" t="t" l="l"/>
              <a:pathLst>
                <a:path h="1276747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0"/>
              <a:ext cx="10309225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48754" indent="-174377" lvl="1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Train/test split mapping for model input/output alignment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EF5E7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05155" y="2176611"/>
            <a:ext cx="8510141" cy="1181100"/>
            <a:chOff x="0" y="0"/>
            <a:chExt cx="11346855" cy="1574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46855" cy="1574800"/>
            </a:xfrm>
            <a:custGeom>
              <a:avLst/>
              <a:gdLst/>
              <a:ahLst/>
              <a:cxnLst/>
              <a:rect r="r" b="b" t="t" l="l"/>
              <a:pathLst>
                <a:path h="1574800" w="11346855">
                  <a:moveTo>
                    <a:pt x="0" y="0"/>
                  </a:moveTo>
                  <a:lnTo>
                    <a:pt x="11346855" y="0"/>
                  </a:lnTo>
                  <a:lnTo>
                    <a:pt x="11346855" y="1574800"/>
                  </a:lnTo>
                  <a:lnTo>
                    <a:pt x="0" y="1574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1346855" cy="1593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38512F"/>
                  </a:solidFill>
                  <a:latin typeface="Lora"/>
                  <a:ea typeface="Lora"/>
                  <a:cs typeface="Lora"/>
                  <a:sym typeface="Lora"/>
                </a:rPr>
                <a:t>Fine-Tuning Methodology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05155" y="3841849"/>
            <a:ext cx="673150" cy="673150"/>
            <a:chOff x="0" y="0"/>
            <a:chExt cx="897533" cy="8975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030467" y="3914329"/>
            <a:ext cx="422374" cy="528042"/>
            <a:chOff x="0" y="0"/>
            <a:chExt cx="563165" cy="7040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3165" cy="704057"/>
            </a:xfrm>
            <a:custGeom>
              <a:avLst/>
              <a:gdLst/>
              <a:ahLst/>
              <a:cxnLst/>
              <a:rect r="r" b="b" t="t" l="l"/>
              <a:pathLst>
                <a:path h="704057" w="563165">
                  <a:moveTo>
                    <a:pt x="0" y="0"/>
                  </a:moveTo>
                  <a:lnTo>
                    <a:pt x="563165" y="0"/>
                  </a:lnTo>
                  <a:lnTo>
                    <a:pt x="563165" y="704057"/>
                  </a:lnTo>
                  <a:lnTo>
                    <a:pt x="0" y="70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66675"/>
              <a:ext cx="563165" cy="6373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3A3630"/>
                  </a:solidFill>
                  <a:latin typeface="Lora"/>
                  <a:ea typeface="Lora"/>
                  <a:cs typeface="Lora"/>
                  <a:sym typeface="Lora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877449" y="3841849"/>
            <a:ext cx="3520231" cy="439936"/>
            <a:chOff x="0" y="0"/>
            <a:chExt cx="4693642" cy="5865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A3630"/>
                  </a:solidFill>
                  <a:latin typeface="Lora"/>
                  <a:ea typeface="Lora"/>
                  <a:cs typeface="Lora"/>
                  <a:sym typeface="Lora"/>
                </a:rPr>
                <a:t>Training Setup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877449" y="4461272"/>
            <a:ext cx="8363396" cy="1436340"/>
            <a:chOff x="0" y="0"/>
            <a:chExt cx="11151195" cy="19151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151195" cy="1915120"/>
            </a:xfrm>
            <a:custGeom>
              <a:avLst/>
              <a:gdLst/>
              <a:ahLst/>
              <a:cxnLst/>
              <a:rect r="r" b="b" t="t" l="l"/>
              <a:pathLst>
                <a:path h="1915120" w="11151195">
                  <a:moveTo>
                    <a:pt x="0" y="0"/>
                  </a:moveTo>
                  <a:lnTo>
                    <a:pt x="11151195" y="0"/>
                  </a:lnTo>
                  <a:lnTo>
                    <a:pt x="11151195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11151195" cy="2010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Executed over 4 epochs using Hugging Face's Seq2SeqTrainer with learning rate 2e-5 and batch size 16 on CUDA-enabled GPU (Google Colab).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905155" y="6533258"/>
            <a:ext cx="673150" cy="673150"/>
            <a:chOff x="0" y="0"/>
            <a:chExt cx="897533" cy="8975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8030467" y="6605736"/>
            <a:ext cx="422374" cy="528042"/>
            <a:chOff x="0" y="0"/>
            <a:chExt cx="563165" cy="70405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63165" cy="704057"/>
            </a:xfrm>
            <a:custGeom>
              <a:avLst/>
              <a:gdLst/>
              <a:ahLst/>
              <a:cxnLst/>
              <a:rect r="r" b="b" t="t" l="l"/>
              <a:pathLst>
                <a:path h="704057" w="563165">
                  <a:moveTo>
                    <a:pt x="0" y="0"/>
                  </a:moveTo>
                  <a:lnTo>
                    <a:pt x="563165" y="0"/>
                  </a:lnTo>
                  <a:lnTo>
                    <a:pt x="563165" y="704057"/>
                  </a:lnTo>
                  <a:lnTo>
                    <a:pt x="0" y="70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66675"/>
              <a:ext cx="563165" cy="6373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3A3630"/>
                  </a:solidFill>
                  <a:latin typeface="Lora"/>
                  <a:ea typeface="Lora"/>
                  <a:cs typeface="Lora"/>
                  <a:sym typeface="Lora"/>
                </a:rPr>
                <a:t>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877449" y="6533258"/>
            <a:ext cx="3520231" cy="439936"/>
            <a:chOff x="0" y="0"/>
            <a:chExt cx="4693642" cy="58658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A3630"/>
                  </a:solidFill>
                  <a:latin typeface="Lora"/>
                  <a:ea typeface="Lora"/>
                  <a:cs typeface="Lora"/>
                  <a:sym typeface="Lora"/>
                </a:rPr>
                <a:t>Evaluation &amp; Saving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877449" y="7152680"/>
            <a:ext cx="8363396" cy="957560"/>
            <a:chOff x="0" y="0"/>
            <a:chExt cx="11151195" cy="12767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151195" cy="1276747"/>
            </a:xfrm>
            <a:custGeom>
              <a:avLst/>
              <a:gdLst/>
              <a:ahLst/>
              <a:cxnLst/>
              <a:rect r="r" b="b" t="t" l="l"/>
              <a:pathLst>
                <a:path h="1276747" w="11151195">
                  <a:moveTo>
                    <a:pt x="0" y="0"/>
                  </a:moveTo>
                  <a:lnTo>
                    <a:pt x="11151195" y="0"/>
                  </a:lnTo>
                  <a:lnTo>
                    <a:pt x="1115119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0"/>
              <a:ext cx="11151195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Model performance evaluated every 500 steps to monitor learning and checkpoints saved locally for inference use.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EF5E7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05155" y="1384995"/>
            <a:ext cx="9335691" cy="1760041"/>
            <a:chOff x="0" y="0"/>
            <a:chExt cx="12447588" cy="23467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47588" cy="2346722"/>
            </a:xfrm>
            <a:custGeom>
              <a:avLst/>
              <a:gdLst/>
              <a:ahLst/>
              <a:cxnLst/>
              <a:rect r="r" b="b" t="t" l="l"/>
              <a:pathLst>
                <a:path h="2346722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447588" cy="23657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38512F"/>
                  </a:solidFill>
                  <a:latin typeface="Lora"/>
                  <a:ea typeface="Lora"/>
                  <a:cs typeface="Lora"/>
                  <a:sym typeface="Lora"/>
                </a:rPr>
                <a:t>Inference and Demonstration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7905155" y="3593752"/>
            <a:ext cx="1496020" cy="2654052"/>
          </a:xfrm>
          <a:custGeom>
            <a:avLst/>
            <a:gdLst/>
            <a:ahLst/>
            <a:cxnLst/>
            <a:rect r="r" b="b" t="t" l="l"/>
            <a:pathLst>
              <a:path h="2654052" w="1496020">
                <a:moveTo>
                  <a:pt x="0" y="0"/>
                </a:moveTo>
                <a:lnTo>
                  <a:pt x="1496020" y="0"/>
                </a:lnTo>
                <a:lnTo>
                  <a:pt x="1496020" y="2654053"/>
                </a:lnTo>
                <a:lnTo>
                  <a:pt x="0" y="2654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4" r="0" b="-84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849891" y="3892898"/>
            <a:ext cx="3520231" cy="439936"/>
            <a:chOff x="0" y="0"/>
            <a:chExt cx="4693642" cy="5865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A3630"/>
                  </a:solidFill>
                  <a:latin typeface="Lora"/>
                  <a:ea typeface="Lora"/>
                  <a:cs typeface="Lora"/>
                  <a:sym typeface="Lora"/>
                </a:rPr>
                <a:t>Generating SQL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49891" y="4512320"/>
            <a:ext cx="7390954" cy="1436340"/>
            <a:chOff x="0" y="0"/>
            <a:chExt cx="9854605" cy="19151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854605" cy="1915120"/>
            </a:xfrm>
            <a:custGeom>
              <a:avLst/>
              <a:gdLst/>
              <a:ahLst/>
              <a:cxnLst/>
              <a:rect r="r" b="b" t="t" l="l"/>
              <a:pathLst>
                <a:path h="1915120" w="9854605">
                  <a:moveTo>
                    <a:pt x="0" y="0"/>
                  </a:moveTo>
                  <a:lnTo>
                    <a:pt x="9854605" y="0"/>
                  </a:lnTo>
                  <a:lnTo>
                    <a:pt x="9854605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9854605" cy="2010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Fine-tuned model converts prompts into structured SQL. Base BART often reproduces input without meaningful SQL translation.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7905155" y="6247805"/>
            <a:ext cx="1496020" cy="2654052"/>
          </a:xfrm>
          <a:custGeom>
            <a:avLst/>
            <a:gdLst/>
            <a:ahLst/>
            <a:cxnLst/>
            <a:rect r="r" b="b" t="t" l="l"/>
            <a:pathLst>
              <a:path h="2654052" w="1496020">
                <a:moveTo>
                  <a:pt x="0" y="0"/>
                </a:moveTo>
                <a:lnTo>
                  <a:pt x="1496020" y="0"/>
                </a:lnTo>
                <a:lnTo>
                  <a:pt x="1496020" y="2654053"/>
                </a:lnTo>
                <a:lnTo>
                  <a:pt x="0" y="2654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4" r="0" b="-84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849891" y="6546949"/>
            <a:ext cx="3520231" cy="439936"/>
            <a:chOff x="0" y="0"/>
            <a:chExt cx="4693642" cy="5865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A3630"/>
                  </a:solidFill>
                  <a:latin typeface="Lora"/>
                  <a:ea typeface="Lora"/>
                  <a:cs typeface="Lora"/>
                  <a:sym typeface="Lora"/>
                </a:rPr>
                <a:t>Live Demo via Gradio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849891" y="7166373"/>
            <a:ext cx="7390954" cy="1436340"/>
            <a:chOff x="0" y="0"/>
            <a:chExt cx="9854605" cy="19151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854605" cy="1915120"/>
            </a:xfrm>
            <a:custGeom>
              <a:avLst/>
              <a:gdLst/>
              <a:ahLst/>
              <a:cxnLst/>
              <a:rect r="r" b="b" t="t" l="l"/>
              <a:pathLst>
                <a:path h="1915120" w="9854605">
                  <a:moveTo>
                    <a:pt x="0" y="0"/>
                  </a:moveTo>
                  <a:lnTo>
                    <a:pt x="9854605" y="0"/>
                  </a:lnTo>
                  <a:lnTo>
                    <a:pt x="9854605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9854605" cy="2010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Web interface allows users to input queries and compare outputs of base vs fine-tuned models side-by-side, facilitating exploration of edge cases.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EF5E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7155" y="2673251"/>
            <a:ext cx="7040612" cy="880021"/>
            <a:chOff x="0" y="0"/>
            <a:chExt cx="9387483" cy="1173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87484" cy="1173362"/>
            </a:xfrm>
            <a:custGeom>
              <a:avLst/>
              <a:gdLst/>
              <a:ahLst/>
              <a:cxnLst/>
              <a:rect r="r" b="b" t="t" l="l"/>
              <a:pathLst>
                <a:path h="1173362" w="9387484">
                  <a:moveTo>
                    <a:pt x="0" y="0"/>
                  </a:moveTo>
                  <a:lnTo>
                    <a:pt x="9387484" y="0"/>
                  </a:lnTo>
                  <a:lnTo>
                    <a:pt x="9387484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9387483" cy="1192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38512F"/>
                  </a:solidFill>
                  <a:latin typeface="Lora"/>
                  <a:ea typeface="Lora"/>
                  <a:cs typeface="Lora"/>
                  <a:sym typeface="Lora"/>
                </a:rPr>
                <a:t>Evaluation Results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7155" y="4001989"/>
            <a:ext cx="5198417" cy="3611612"/>
            <a:chOff x="0" y="0"/>
            <a:chExt cx="6931223" cy="48154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31152" cy="4815459"/>
            </a:xfrm>
            <a:custGeom>
              <a:avLst/>
              <a:gdLst/>
              <a:ahLst/>
              <a:cxnLst/>
              <a:rect r="r" b="b" t="t" l="l"/>
              <a:pathLst>
                <a:path h="4815459" w="693115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871335" y="0"/>
                  </a:lnTo>
                  <a:cubicBezTo>
                    <a:pt x="6904355" y="0"/>
                    <a:pt x="6931152" y="26797"/>
                    <a:pt x="6931152" y="59817"/>
                  </a:cubicBezTo>
                  <a:lnTo>
                    <a:pt x="6931152" y="4755642"/>
                  </a:lnTo>
                  <a:cubicBezTo>
                    <a:pt x="6931152" y="4788662"/>
                    <a:pt x="6904355" y="4815459"/>
                    <a:pt x="6871335" y="4815459"/>
                  </a:cubicBezTo>
                  <a:lnTo>
                    <a:pt x="59817" y="4815459"/>
                  </a:lnTo>
                  <a:cubicBezTo>
                    <a:pt x="26797" y="4815459"/>
                    <a:pt x="0" y="4788662"/>
                    <a:pt x="0" y="4755642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46299" y="4301132"/>
            <a:ext cx="3520231" cy="439936"/>
            <a:chOff x="0" y="0"/>
            <a:chExt cx="4693642" cy="5865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A3630"/>
                  </a:solidFill>
                  <a:latin typeface="Lora"/>
                  <a:ea typeface="Lora"/>
                  <a:cs typeface="Lora"/>
                  <a:sym typeface="Lora"/>
                </a:rPr>
                <a:t>BLEU Score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46299" y="4920555"/>
            <a:ext cx="4600129" cy="1915120"/>
            <a:chOff x="0" y="0"/>
            <a:chExt cx="6133505" cy="25534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33505" cy="2553493"/>
            </a:xfrm>
            <a:custGeom>
              <a:avLst/>
              <a:gdLst/>
              <a:ahLst/>
              <a:cxnLst/>
              <a:rect r="r" b="b" t="t" l="l"/>
              <a:pathLst>
                <a:path h="2553493" w="6133505">
                  <a:moveTo>
                    <a:pt x="0" y="0"/>
                  </a:moveTo>
                  <a:lnTo>
                    <a:pt x="6133505" y="0"/>
                  </a:lnTo>
                  <a:lnTo>
                    <a:pt x="6133505" y="2553493"/>
                  </a:lnTo>
                  <a:lnTo>
                    <a:pt x="0" y="25534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6133505" cy="26487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 BLEU score of 13.14 was achieved on 100 test prompts, indicating reasonable syntactic similarity to the target SQL queries.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544716" y="4001989"/>
            <a:ext cx="5198417" cy="3611612"/>
            <a:chOff x="0" y="0"/>
            <a:chExt cx="6931223" cy="48154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31152" cy="4815459"/>
            </a:xfrm>
            <a:custGeom>
              <a:avLst/>
              <a:gdLst/>
              <a:ahLst/>
              <a:cxnLst/>
              <a:rect r="r" b="b" t="t" l="l"/>
              <a:pathLst>
                <a:path h="4815459" w="693115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871335" y="0"/>
                  </a:lnTo>
                  <a:cubicBezTo>
                    <a:pt x="6904355" y="0"/>
                    <a:pt x="6931152" y="26797"/>
                    <a:pt x="6931152" y="59817"/>
                  </a:cubicBezTo>
                  <a:lnTo>
                    <a:pt x="6931152" y="4755642"/>
                  </a:lnTo>
                  <a:cubicBezTo>
                    <a:pt x="6931152" y="4788662"/>
                    <a:pt x="6904355" y="4815459"/>
                    <a:pt x="6871335" y="4815459"/>
                  </a:cubicBezTo>
                  <a:lnTo>
                    <a:pt x="59817" y="4815459"/>
                  </a:lnTo>
                  <a:cubicBezTo>
                    <a:pt x="26797" y="4815459"/>
                    <a:pt x="0" y="4788662"/>
                    <a:pt x="0" y="4755642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843861" y="4301132"/>
            <a:ext cx="4044404" cy="439936"/>
            <a:chOff x="0" y="0"/>
            <a:chExt cx="5392538" cy="5865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392538" cy="586582"/>
            </a:xfrm>
            <a:custGeom>
              <a:avLst/>
              <a:gdLst/>
              <a:ahLst/>
              <a:cxnLst/>
              <a:rect r="r" b="b" t="t" l="l"/>
              <a:pathLst>
                <a:path h="586582" w="5392538">
                  <a:moveTo>
                    <a:pt x="0" y="0"/>
                  </a:moveTo>
                  <a:lnTo>
                    <a:pt x="5392538" y="0"/>
                  </a:lnTo>
                  <a:lnTo>
                    <a:pt x="5392538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5392538" cy="596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A3630"/>
                  </a:solidFill>
                  <a:latin typeface="Lora"/>
                  <a:ea typeface="Lora"/>
                  <a:cs typeface="Lora"/>
                  <a:sym typeface="Lora"/>
                </a:rPr>
                <a:t>Qualitative Observations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843861" y="4920555"/>
            <a:ext cx="4600129" cy="1915120"/>
            <a:chOff x="0" y="0"/>
            <a:chExt cx="6133505" cy="255349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133505" cy="2553493"/>
            </a:xfrm>
            <a:custGeom>
              <a:avLst/>
              <a:gdLst/>
              <a:ahLst/>
              <a:cxnLst/>
              <a:rect r="r" b="b" t="t" l="l"/>
              <a:pathLst>
                <a:path h="2553493" w="6133505">
                  <a:moveTo>
                    <a:pt x="0" y="0"/>
                  </a:moveTo>
                  <a:lnTo>
                    <a:pt x="6133505" y="0"/>
                  </a:lnTo>
                  <a:lnTo>
                    <a:pt x="6133505" y="2553493"/>
                  </a:lnTo>
                  <a:lnTo>
                    <a:pt x="0" y="25534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0"/>
              <a:ext cx="6133505" cy="26487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The fine-tuned BART model handles filtering, aggregation, and grouping in queries well, generating valid SQL structures most of the time.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042279" y="4001989"/>
            <a:ext cx="5198417" cy="3611612"/>
            <a:chOff x="0" y="0"/>
            <a:chExt cx="6931223" cy="48154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931152" cy="4815459"/>
            </a:xfrm>
            <a:custGeom>
              <a:avLst/>
              <a:gdLst/>
              <a:ahLst/>
              <a:cxnLst/>
              <a:rect r="r" b="b" t="t" l="l"/>
              <a:pathLst>
                <a:path h="4815459" w="693115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871335" y="0"/>
                  </a:lnTo>
                  <a:cubicBezTo>
                    <a:pt x="6904355" y="0"/>
                    <a:pt x="6931152" y="26797"/>
                    <a:pt x="6931152" y="59817"/>
                  </a:cubicBezTo>
                  <a:lnTo>
                    <a:pt x="6931152" y="4755642"/>
                  </a:lnTo>
                  <a:cubicBezTo>
                    <a:pt x="6931152" y="4788662"/>
                    <a:pt x="6904355" y="4815459"/>
                    <a:pt x="6871335" y="4815459"/>
                  </a:cubicBezTo>
                  <a:lnTo>
                    <a:pt x="59817" y="4815459"/>
                  </a:lnTo>
                  <a:cubicBezTo>
                    <a:pt x="26797" y="4815459"/>
                    <a:pt x="0" y="4788662"/>
                    <a:pt x="0" y="4755642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2341424" y="4301132"/>
            <a:ext cx="3926532" cy="439936"/>
            <a:chOff x="0" y="0"/>
            <a:chExt cx="5235377" cy="58658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235377" cy="586582"/>
            </a:xfrm>
            <a:custGeom>
              <a:avLst/>
              <a:gdLst/>
              <a:ahLst/>
              <a:cxnLst/>
              <a:rect r="r" b="b" t="t" l="l"/>
              <a:pathLst>
                <a:path h="586582" w="5235377">
                  <a:moveTo>
                    <a:pt x="0" y="0"/>
                  </a:moveTo>
                  <a:lnTo>
                    <a:pt x="5235377" y="0"/>
                  </a:lnTo>
                  <a:lnTo>
                    <a:pt x="5235377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5235377" cy="596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A3630"/>
                  </a:solidFill>
                  <a:latin typeface="Lora"/>
                  <a:ea typeface="Lora"/>
                  <a:cs typeface="Lora"/>
                  <a:sym typeface="Lora"/>
                </a:rPr>
                <a:t>Sample Prompt Analysis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341424" y="4920555"/>
            <a:ext cx="4600129" cy="2393900"/>
            <a:chOff x="0" y="0"/>
            <a:chExt cx="6133505" cy="319186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33505" cy="3191867"/>
            </a:xfrm>
            <a:custGeom>
              <a:avLst/>
              <a:gdLst/>
              <a:ahLst/>
              <a:cxnLst/>
              <a:rect r="r" b="b" t="t" l="l"/>
              <a:pathLst>
                <a:path h="3191867" w="6133505">
                  <a:moveTo>
                    <a:pt x="0" y="0"/>
                  </a:moveTo>
                  <a:lnTo>
                    <a:pt x="6133505" y="0"/>
                  </a:lnTo>
                  <a:lnTo>
                    <a:pt x="6133505" y="3191867"/>
                  </a:lnTo>
                  <a:lnTo>
                    <a:pt x="0" y="31918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0"/>
              <a:ext cx="6133505" cy="328711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Prompt: "Average revenue per category" - The base model simply repeats the input, while the fine-tuned model outputs a correct GROUP BY SQL query.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EF5E7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47155" y="1238547"/>
            <a:ext cx="7040612" cy="1274712"/>
            <a:chOff x="0" y="0"/>
            <a:chExt cx="9387483" cy="16996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87484" cy="1699617"/>
            </a:xfrm>
            <a:custGeom>
              <a:avLst/>
              <a:gdLst/>
              <a:ahLst/>
              <a:cxnLst/>
              <a:rect r="r" b="b" t="t" l="l"/>
              <a:pathLst>
                <a:path h="1699617" w="9387484">
                  <a:moveTo>
                    <a:pt x="0" y="0"/>
                  </a:moveTo>
                  <a:lnTo>
                    <a:pt x="9387484" y="0"/>
                  </a:lnTo>
                  <a:lnTo>
                    <a:pt x="9387484" y="1699617"/>
                  </a:lnTo>
                  <a:lnTo>
                    <a:pt x="0" y="16996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9387483" cy="17186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38512F"/>
                  </a:solidFill>
                  <a:latin typeface="Lora"/>
                  <a:ea typeface="Lora"/>
                  <a:cs typeface="Lora"/>
                  <a:sym typeface="Lora"/>
                </a:rPr>
                <a:t>Challenges Identified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7155" y="2903785"/>
            <a:ext cx="673150" cy="673150"/>
            <a:chOff x="0" y="0"/>
            <a:chExt cx="897533" cy="8975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019449" y="2903785"/>
            <a:ext cx="3545979" cy="879872"/>
            <a:chOff x="0" y="0"/>
            <a:chExt cx="4727972" cy="117316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7972" cy="1173163"/>
            </a:xfrm>
            <a:custGeom>
              <a:avLst/>
              <a:gdLst/>
              <a:ahLst/>
              <a:cxnLst/>
              <a:rect r="r" b="b" t="t" l="l"/>
              <a:pathLst>
                <a:path h="1173163" w="4727972">
                  <a:moveTo>
                    <a:pt x="0" y="0"/>
                  </a:moveTo>
                  <a:lnTo>
                    <a:pt x="4727972" y="0"/>
                  </a:lnTo>
                  <a:lnTo>
                    <a:pt x="4727972" y="1173163"/>
                  </a:lnTo>
                  <a:lnTo>
                    <a:pt x="0" y="1173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4727972" cy="11826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A3630"/>
                  </a:solidFill>
                  <a:latin typeface="Lora"/>
                  <a:ea typeface="Lora"/>
                  <a:cs typeface="Lora"/>
                  <a:sym typeface="Lora"/>
                </a:rPr>
                <a:t>Semantic Accuracy vs BLEU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019449" y="3963144"/>
            <a:ext cx="3545979" cy="2393900"/>
            <a:chOff x="0" y="0"/>
            <a:chExt cx="4727972" cy="31918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27972" cy="3191867"/>
            </a:xfrm>
            <a:custGeom>
              <a:avLst/>
              <a:gdLst/>
              <a:ahLst/>
              <a:cxnLst/>
              <a:rect r="r" b="b" t="t" l="l"/>
              <a:pathLst>
                <a:path h="3191867" w="4727972">
                  <a:moveTo>
                    <a:pt x="0" y="0"/>
                  </a:moveTo>
                  <a:lnTo>
                    <a:pt x="4727972" y="0"/>
                  </a:lnTo>
                  <a:lnTo>
                    <a:pt x="4727972" y="3191867"/>
                  </a:lnTo>
                  <a:lnTo>
                    <a:pt x="0" y="31918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4727972" cy="328711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BLEU captures token similarity, but does not guarantee semantic correctness or valid SQL execution.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64572" y="2903785"/>
            <a:ext cx="673150" cy="673150"/>
            <a:chOff x="0" y="0"/>
            <a:chExt cx="897533" cy="8975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836866" y="2903785"/>
            <a:ext cx="3545979" cy="879872"/>
            <a:chOff x="0" y="0"/>
            <a:chExt cx="4727972" cy="117316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7972" cy="1173163"/>
            </a:xfrm>
            <a:custGeom>
              <a:avLst/>
              <a:gdLst/>
              <a:ahLst/>
              <a:cxnLst/>
              <a:rect r="r" b="b" t="t" l="l"/>
              <a:pathLst>
                <a:path h="1173163" w="4727972">
                  <a:moveTo>
                    <a:pt x="0" y="0"/>
                  </a:moveTo>
                  <a:lnTo>
                    <a:pt x="4727972" y="0"/>
                  </a:lnTo>
                  <a:lnTo>
                    <a:pt x="4727972" y="1173163"/>
                  </a:lnTo>
                  <a:lnTo>
                    <a:pt x="0" y="1173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4727972" cy="11826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A3630"/>
                  </a:solidFill>
                  <a:latin typeface="Lora"/>
                  <a:ea typeface="Lora"/>
                  <a:cs typeface="Lora"/>
                  <a:sym typeface="Lora"/>
                </a:rPr>
                <a:t>Lack of Schema Awareness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36866" y="3963144"/>
            <a:ext cx="3545979" cy="2872680"/>
            <a:chOff x="0" y="0"/>
            <a:chExt cx="4727972" cy="3830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27972" cy="3830240"/>
            </a:xfrm>
            <a:custGeom>
              <a:avLst/>
              <a:gdLst/>
              <a:ahLst/>
              <a:cxnLst/>
              <a:rect r="r" b="b" t="t" l="l"/>
              <a:pathLst>
                <a:path h="3830240" w="4727972">
                  <a:moveTo>
                    <a:pt x="0" y="0"/>
                  </a:moveTo>
                  <a:lnTo>
                    <a:pt x="4727972" y="0"/>
                  </a:lnTo>
                  <a:lnTo>
                    <a:pt x="4727972" y="3830240"/>
                  </a:lnTo>
                  <a:lnTo>
                    <a:pt x="0" y="3830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4727972" cy="3925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Model lacks contextual input about database structure, leading to potential invalid or irrelevant column/table references.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47155" y="7471470"/>
            <a:ext cx="673150" cy="673150"/>
            <a:chOff x="0" y="0"/>
            <a:chExt cx="897533" cy="89753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2019449" y="7471470"/>
            <a:ext cx="3520231" cy="439936"/>
            <a:chOff x="0" y="0"/>
            <a:chExt cx="4693642" cy="58658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A3630"/>
                  </a:solidFill>
                  <a:latin typeface="Lora"/>
                  <a:ea typeface="Lora"/>
                  <a:cs typeface="Lora"/>
                  <a:sym typeface="Lora"/>
                </a:rPr>
                <a:t>Generalization Limits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019449" y="8090892"/>
            <a:ext cx="8363396" cy="957560"/>
            <a:chOff x="0" y="0"/>
            <a:chExt cx="11151195" cy="12767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151195" cy="1276747"/>
            </a:xfrm>
            <a:custGeom>
              <a:avLst/>
              <a:gdLst/>
              <a:ahLst/>
              <a:cxnLst/>
              <a:rect r="r" b="b" t="t" l="l"/>
              <a:pathLst>
                <a:path h="1276747" w="11151195">
                  <a:moveTo>
                    <a:pt x="0" y="0"/>
                  </a:moveTo>
                  <a:lnTo>
                    <a:pt x="11151195" y="0"/>
                  </a:lnTo>
                  <a:lnTo>
                    <a:pt x="11151195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0"/>
              <a:ext cx="11151195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Performance decreases on complex nested queries or those requiring advanced SQL constructs due to limited dataset size.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EF5E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7155" y="2867769"/>
            <a:ext cx="7714804" cy="880021"/>
            <a:chOff x="0" y="0"/>
            <a:chExt cx="10286405" cy="1173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86405" cy="1173362"/>
            </a:xfrm>
            <a:custGeom>
              <a:avLst/>
              <a:gdLst/>
              <a:ahLst/>
              <a:cxnLst/>
              <a:rect r="r" b="b" t="t" l="l"/>
              <a:pathLst>
                <a:path h="1173362" w="10286405">
                  <a:moveTo>
                    <a:pt x="0" y="0"/>
                  </a:moveTo>
                  <a:lnTo>
                    <a:pt x="10286405" y="0"/>
                  </a:lnTo>
                  <a:lnTo>
                    <a:pt x="10286405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0286405" cy="1192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38512F"/>
                  </a:solidFill>
                  <a:latin typeface="Lora"/>
                  <a:ea typeface="Lora"/>
                  <a:cs typeface="Lora"/>
                  <a:sym typeface="Lora"/>
                </a:rPr>
                <a:t>Future Work Directions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7155" y="4495651"/>
            <a:ext cx="3520231" cy="439936"/>
            <a:chOff x="0" y="0"/>
            <a:chExt cx="4693642" cy="5865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512F"/>
                  </a:solidFill>
                  <a:latin typeface="Lora"/>
                  <a:ea typeface="Lora"/>
                  <a:cs typeface="Lora"/>
                  <a:sym typeface="Lora"/>
                </a:rPr>
                <a:t>Scale Dataset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47155" y="5234731"/>
            <a:ext cx="4910732" cy="1436340"/>
            <a:chOff x="0" y="0"/>
            <a:chExt cx="6547643" cy="19151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47643" cy="1915120"/>
            </a:xfrm>
            <a:custGeom>
              <a:avLst/>
              <a:gdLst/>
              <a:ahLst/>
              <a:cxnLst/>
              <a:rect r="r" b="b" t="t" l="l"/>
              <a:pathLst>
                <a:path h="1915120" w="6547643">
                  <a:moveTo>
                    <a:pt x="0" y="0"/>
                  </a:moveTo>
                  <a:lnTo>
                    <a:pt x="6547643" y="0"/>
                  </a:lnTo>
                  <a:lnTo>
                    <a:pt x="6547643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6547643" cy="2010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Utilize the entire Gretel dataset with 100k+ examples for improved learning of diverse SQL patterns.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97266" y="4495651"/>
            <a:ext cx="4246960" cy="439936"/>
            <a:chOff x="0" y="0"/>
            <a:chExt cx="5662613" cy="5865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62613" cy="586582"/>
            </a:xfrm>
            <a:custGeom>
              <a:avLst/>
              <a:gdLst/>
              <a:ahLst/>
              <a:cxnLst/>
              <a:rect r="r" b="b" t="t" l="l"/>
              <a:pathLst>
                <a:path h="586582" w="5662613">
                  <a:moveTo>
                    <a:pt x="0" y="0"/>
                  </a:moveTo>
                  <a:lnTo>
                    <a:pt x="5662613" y="0"/>
                  </a:lnTo>
                  <a:lnTo>
                    <a:pt x="5662613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5662613" cy="596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512F"/>
                  </a:solidFill>
                  <a:latin typeface="Lora"/>
                  <a:ea typeface="Lora"/>
                  <a:cs typeface="Lora"/>
                  <a:sym typeface="Lora"/>
                </a:rPr>
                <a:t>Schema-Informed Models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97266" y="5234731"/>
            <a:ext cx="4910732" cy="1436340"/>
            <a:chOff x="0" y="0"/>
            <a:chExt cx="6547643" cy="19151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547643" cy="1915120"/>
            </a:xfrm>
            <a:custGeom>
              <a:avLst/>
              <a:gdLst/>
              <a:ahLst/>
              <a:cxnLst/>
              <a:rect r="r" b="b" t="t" l="l"/>
              <a:pathLst>
                <a:path h="1915120" w="6547643">
                  <a:moveTo>
                    <a:pt x="0" y="0"/>
                  </a:moveTo>
                  <a:lnTo>
                    <a:pt x="6547643" y="0"/>
                  </a:lnTo>
                  <a:lnTo>
                    <a:pt x="6547643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6547643" cy="2010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Incorporate database schema context (sql_context) to enable schema-aware SQL generation and validation.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347376" y="4495651"/>
            <a:ext cx="3520231" cy="439936"/>
            <a:chOff x="0" y="0"/>
            <a:chExt cx="4693642" cy="58658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8512F"/>
                  </a:solidFill>
                  <a:latin typeface="Lora"/>
                  <a:ea typeface="Lora"/>
                  <a:cs typeface="Lora"/>
                  <a:sym typeface="Lora"/>
                </a:rPr>
                <a:t>Model Improvements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347376" y="5234731"/>
            <a:ext cx="4910732" cy="1915120"/>
            <a:chOff x="0" y="0"/>
            <a:chExt cx="6547643" cy="25534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547643" cy="2553493"/>
            </a:xfrm>
            <a:custGeom>
              <a:avLst/>
              <a:gdLst/>
              <a:ahLst/>
              <a:cxnLst/>
              <a:rect r="r" b="b" t="t" l="l"/>
              <a:pathLst>
                <a:path h="2553493" w="6547643">
                  <a:moveTo>
                    <a:pt x="0" y="0"/>
                  </a:moveTo>
                  <a:lnTo>
                    <a:pt x="6547643" y="0"/>
                  </a:lnTo>
                  <a:lnTo>
                    <a:pt x="6547643" y="2553493"/>
                  </a:lnTo>
                  <a:lnTo>
                    <a:pt x="0" y="25534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6547643" cy="26487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Explore larger transformer models, encoder-only architectures, and integration of post-processing SQL validators.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EF5E7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446"/>
          </a:xfrm>
          <a:custGeom>
            <a:avLst/>
            <a:gdLst/>
            <a:ahLst/>
            <a:cxnLst/>
            <a:rect r="r" b="b" t="t" l="l"/>
            <a:pathLst>
              <a:path h="10287446" w="6858000">
                <a:moveTo>
                  <a:pt x="0" y="0"/>
                </a:moveTo>
                <a:lnTo>
                  <a:pt x="6858000" y="0"/>
                </a:lnTo>
                <a:lnTo>
                  <a:pt x="6858000" y="10287446"/>
                </a:lnTo>
                <a:lnTo>
                  <a:pt x="0" y="10287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" t="0" r="-2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797850" y="738485"/>
            <a:ext cx="7235726" cy="1061244"/>
            <a:chOff x="0" y="0"/>
            <a:chExt cx="9647635" cy="14149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647635" cy="1414992"/>
            </a:xfrm>
            <a:custGeom>
              <a:avLst/>
              <a:gdLst/>
              <a:ahLst/>
              <a:cxnLst/>
              <a:rect r="r" b="b" t="t" l="l"/>
              <a:pathLst>
                <a:path h="1414992" w="9647635">
                  <a:moveTo>
                    <a:pt x="0" y="0"/>
                  </a:moveTo>
                  <a:lnTo>
                    <a:pt x="9647635" y="0"/>
                  </a:lnTo>
                  <a:lnTo>
                    <a:pt x="9647635" y="1414992"/>
                  </a:lnTo>
                  <a:lnTo>
                    <a:pt x="0" y="14149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647635" cy="14340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187"/>
                </a:lnSpc>
              </a:pPr>
              <a:r>
                <a:rPr lang="en-US" sz="4937">
                  <a:solidFill>
                    <a:srgbClr val="38512F"/>
                  </a:solidFill>
                  <a:latin typeface="Lora"/>
                  <a:ea typeface="Lora"/>
                  <a:cs typeface="Lora"/>
                  <a:sym typeface="Lora"/>
                </a:rPr>
                <a:t>Summary and Resources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797850" y="1931045"/>
            <a:ext cx="9550301" cy="2570113"/>
            <a:chOff x="0" y="0"/>
            <a:chExt cx="12733735" cy="34268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733782" cy="3426841"/>
            </a:xfrm>
            <a:custGeom>
              <a:avLst/>
              <a:gdLst/>
              <a:ahLst/>
              <a:cxnLst/>
              <a:rect r="r" b="b" t="t" l="l"/>
              <a:pathLst>
                <a:path h="3426841" w="12733782">
                  <a:moveTo>
                    <a:pt x="0" y="53721"/>
                  </a:moveTo>
                  <a:cubicBezTo>
                    <a:pt x="0" y="24003"/>
                    <a:pt x="24003" y="0"/>
                    <a:pt x="53721" y="0"/>
                  </a:cubicBezTo>
                  <a:lnTo>
                    <a:pt x="12680061" y="0"/>
                  </a:lnTo>
                  <a:cubicBezTo>
                    <a:pt x="12709779" y="0"/>
                    <a:pt x="12733782" y="24003"/>
                    <a:pt x="12733782" y="53721"/>
                  </a:cubicBezTo>
                  <a:lnTo>
                    <a:pt x="12733782" y="3373120"/>
                  </a:lnTo>
                  <a:cubicBezTo>
                    <a:pt x="12733782" y="3402838"/>
                    <a:pt x="12709779" y="3426841"/>
                    <a:pt x="12680061" y="3426841"/>
                  </a:cubicBezTo>
                  <a:lnTo>
                    <a:pt x="53721" y="3426841"/>
                  </a:lnTo>
                  <a:cubicBezTo>
                    <a:pt x="24003" y="3426841"/>
                    <a:pt x="0" y="3402838"/>
                    <a:pt x="0" y="3373120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066335" y="2199531"/>
            <a:ext cx="3159472" cy="394841"/>
            <a:chOff x="0" y="0"/>
            <a:chExt cx="4212630" cy="5264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12630" cy="526455"/>
            </a:xfrm>
            <a:custGeom>
              <a:avLst/>
              <a:gdLst/>
              <a:ahLst/>
              <a:cxnLst/>
              <a:rect r="r" b="b" t="t" l="l"/>
              <a:pathLst>
                <a:path h="526455" w="4212630">
                  <a:moveTo>
                    <a:pt x="0" y="0"/>
                  </a:moveTo>
                  <a:lnTo>
                    <a:pt x="4212630" y="0"/>
                  </a:lnTo>
                  <a:lnTo>
                    <a:pt x="4212630" y="526455"/>
                  </a:lnTo>
                  <a:lnTo>
                    <a:pt x="0" y="526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212630" cy="53598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3A3630"/>
                  </a:solidFill>
                  <a:latin typeface="Lora"/>
                  <a:ea typeface="Lora"/>
                  <a:cs typeface="Lora"/>
                  <a:sym typeface="Lora"/>
                </a:rPr>
                <a:t>Project Highlights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66335" y="2755404"/>
            <a:ext cx="9013329" cy="429816"/>
            <a:chOff x="0" y="0"/>
            <a:chExt cx="12017772" cy="57308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017772" cy="573088"/>
            </a:xfrm>
            <a:custGeom>
              <a:avLst/>
              <a:gdLst/>
              <a:ahLst/>
              <a:cxnLst/>
              <a:rect r="r" b="b" t="t" l="l"/>
              <a:pathLst>
                <a:path h="573088" w="12017772">
                  <a:moveTo>
                    <a:pt x="0" y="0"/>
                  </a:moveTo>
                  <a:lnTo>
                    <a:pt x="12017772" y="0"/>
                  </a:lnTo>
                  <a:lnTo>
                    <a:pt x="12017772" y="573088"/>
                  </a:lnTo>
                  <a:lnTo>
                    <a:pt x="0" y="573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2017772" cy="6588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11051" indent="-155525" lvl="1">
                <a:lnSpc>
                  <a:spcPts val="3374"/>
                </a:lnSpc>
                <a:buFont typeface="Arial"/>
                <a:buChar char="•"/>
              </a:pPr>
              <a:r>
                <a:rPr lang="en-US" sz="206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Effective adaptation of BART for prompt-to-SQL tasks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66335" y="3279130"/>
            <a:ext cx="9013329" cy="429816"/>
            <a:chOff x="0" y="0"/>
            <a:chExt cx="12017772" cy="5730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017772" cy="573088"/>
            </a:xfrm>
            <a:custGeom>
              <a:avLst/>
              <a:gdLst/>
              <a:ahLst/>
              <a:cxnLst/>
              <a:rect r="r" b="b" t="t" l="l"/>
              <a:pathLst>
                <a:path h="573088" w="12017772">
                  <a:moveTo>
                    <a:pt x="0" y="0"/>
                  </a:moveTo>
                  <a:lnTo>
                    <a:pt x="12017772" y="0"/>
                  </a:lnTo>
                  <a:lnTo>
                    <a:pt x="12017772" y="573088"/>
                  </a:lnTo>
                  <a:lnTo>
                    <a:pt x="0" y="573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2017772" cy="6588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11051" indent="-155525" lvl="1">
                <a:lnSpc>
                  <a:spcPts val="3374"/>
                </a:lnSpc>
                <a:buFont typeface="Arial"/>
                <a:buChar char="•"/>
              </a:pPr>
              <a:r>
                <a:rPr lang="en-US" sz="206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Demonstrated value of fine-tuning on synthetic datasets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066335" y="3802856"/>
            <a:ext cx="9013329" cy="429816"/>
            <a:chOff x="0" y="0"/>
            <a:chExt cx="12017772" cy="5730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017772" cy="573088"/>
            </a:xfrm>
            <a:custGeom>
              <a:avLst/>
              <a:gdLst/>
              <a:ahLst/>
              <a:cxnLst/>
              <a:rect r="r" b="b" t="t" l="l"/>
              <a:pathLst>
                <a:path h="573088" w="12017772">
                  <a:moveTo>
                    <a:pt x="0" y="0"/>
                  </a:moveTo>
                  <a:lnTo>
                    <a:pt x="12017772" y="0"/>
                  </a:lnTo>
                  <a:lnTo>
                    <a:pt x="12017772" y="573088"/>
                  </a:lnTo>
                  <a:lnTo>
                    <a:pt x="0" y="573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2017772" cy="6588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11051" indent="-155525" lvl="1">
                <a:lnSpc>
                  <a:spcPts val="3374"/>
                </a:lnSpc>
                <a:buFont typeface="Arial"/>
                <a:buChar char="•"/>
              </a:pPr>
              <a:r>
                <a:rPr lang="en-US" sz="206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Gradio simplified real-time model testing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797850" y="4769644"/>
            <a:ext cx="9550301" cy="3617565"/>
            <a:chOff x="0" y="0"/>
            <a:chExt cx="12733735" cy="482342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733782" cy="4823460"/>
            </a:xfrm>
            <a:custGeom>
              <a:avLst/>
              <a:gdLst/>
              <a:ahLst/>
              <a:cxnLst/>
              <a:rect r="r" b="b" t="t" l="l"/>
              <a:pathLst>
                <a:path h="4823460" w="12733782">
                  <a:moveTo>
                    <a:pt x="0" y="53721"/>
                  </a:moveTo>
                  <a:cubicBezTo>
                    <a:pt x="0" y="24003"/>
                    <a:pt x="24003" y="0"/>
                    <a:pt x="53721" y="0"/>
                  </a:cubicBezTo>
                  <a:lnTo>
                    <a:pt x="12680061" y="0"/>
                  </a:lnTo>
                  <a:cubicBezTo>
                    <a:pt x="12709779" y="0"/>
                    <a:pt x="12733782" y="24003"/>
                    <a:pt x="12733782" y="53721"/>
                  </a:cubicBezTo>
                  <a:lnTo>
                    <a:pt x="12733782" y="4769739"/>
                  </a:lnTo>
                  <a:cubicBezTo>
                    <a:pt x="12733782" y="4799457"/>
                    <a:pt x="12709779" y="4823460"/>
                    <a:pt x="12680061" y="4823460"/>
                  </a:cubicBezTo>
                  <a:lnTo>
                    <a:pt x="53721" y="4823460"/>
                  </a:lnTo>
                  <a:cubicBezTo>
                    <a:pt x="24003" y="4823460"/>
                    <a:pt x="0" y="4799330"/>
                    <a:pt x="0" y="4769739"/>
                  </a:cubicBezTo>
                  <a:close/>
                </a:path>
              </a:pathLst>
            </a:custGeom>
            <a:solidFill>
              <a:srgbClr val="F3E7D4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066335" y="5038130"/>
            <a:ext cx="3159472" cy="394841"/>
            <a:chOff x="0" y="0"/>
            <a:chExt cx="4212630" cy="52645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212630" cy="526455"/>
            </a:xfrm>
            <a:custGeom>
              <a:avLst/>
              <a:gdLst/>
              <a:ahLst/>
              <a:cxnLst/>
              <a:rect r="r" b="b" t="t" l="l"/>
              <a:pathLst>
                <a:path h="526455" w="4212630">
                  <a:moveTo>
                    <a:pt x="0" y="0"/>
                  </a:moveTo>
                  <a:lnTo>
                    <a:pt x="4212630" y="0"/>
                  </a:lnTo>
                  <a:lnTo>
                    <a:pt x="4212630" y="526455"/>
                  </a:lnTo>
                  <a:lnTo>
                    <a:pt x="0" y="526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4212630" cy="53598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3A3630"/>
                  </a:solidFill>
                  <a:latin typeface="Lora"/>
                  <a:ea typeface="Lora"/>
                  <a:cs typeface="Lora"/>
                  <a:sym typeface="Lora"/>
                </a:rPr>
                <a:t>Useful References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066335" y="5594002"/>
            <a:ext cx="9013329" cy="429816"/>
            <a:chOff x="0" y="0"/>
            <a:chExt cx="12017772" cy="57308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017772" cy="573088"/>
            </a:xfrm>
            <a:custGeom>
              <a:avLst/>
              <a:gdLst/>
              <a:ahLst/>
              <a:cxnLst/>
              <a:rect r="r" b="b" t="t" l="l"/>
              <a:pathLst>
                <a:path h="573088" w="12017772">
                  <a:moveTo>
                    <a:pt x="0" y="0"/>
                  </a:moveTo>
                  <a:lnTo>
                    <a:pt x="12017772" y="0"/>
                  </a:lnTo>
                  <a:lnTo>
                    <a:pt x="12017772" y="573088"/>
                  </a:lnTo>
                  <a:lnTo>
                    <a:pt x="0" y="573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12017772" cy="6588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11051" indent="-155525" lvl="1">
                <a:lnSpc>
                  <a:spcPts val="3374"/>
                </a:lnSpc>
                <a:buFont typeface="Arial"/>
                <a:buChar char="•"/>
              </a:pPr>
              <a:r>
                <a:rPr lang="en-US" sz="206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BART: arXiv:1910.13461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066335" y="6117729"/>
            <a:ext cx="9013329" cy="429816"/>
            <a:chOff x="0" y="0"/>
            <a:chExt cx="12017772" cy="57308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017772" cy="573088"/>
            </a:xfrm>
            <a:custGeom>
              <a:avLst/>
              <a:gdLst/>
              <a:ahLst/>
              <a:cxnLst/>
              <a:rect r="r" b="b" t="t" l="l"/>
              <a:pathLst>
                <a:path h="573088" w="12017772">
                  <a:moveTo>
                    <a:pt x="0" y="0"/>
                  </a:moveTo>
                  <a:lnTo>
                    <a:pt x="12017772" y="0"/>
                  </a:lnTo>
                  <a:lnTo>
                    <a:pt x="12017772" y="573088"/>
                  </a:lnTo>
                  <a:lnTo>
                    <a:pt x="0" y="573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12017772" cy="6588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11051" indent="-155525" lvl="1">
                <a:lnSpc>
                  <a:spcPts val="3374"/>
                </a:lnSpc>
                <a:buFont typeface="Arial"/>
                <a:buChar char="•"/>
              </a:pPr>
              <a:r>
                <a:rPr lang="en-US" sz="206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Hugging Face Transformers: huggingface.co/docs/transformers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066335" y="6641455"/>
            <a:ext cx="9013329" cy="429816"/>
            <a:chOff x="0" y="0"/>
            <a:chExt cx="12017772" cy="57308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017772" cy="573088"/>
            </a:xfrm>
            <a:custGeom>
              <a:avLst/>
              <a:gdLst/>
              <a:ahLst/>
              <a:cxnLst/>
              <a:rect r="r" b="b" t="t" l="l"/>
              <a:pathLst>
                <a:path h="573088" w="12017772">
                  <a:moveTo>
                    <a:pt x="0" y="0"/>
                  </a:moveTo>
                  <a:lnTo>
                    <a:pt x="12017772" y="0"/>
                  </a:lnTo>
                  <a:lnTo>
                    <a:pt x="12017772" y="573088"/>
                  </a:lnTo>
                  <a:lnTo>
                    <a:pt x="0" y="573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85725"/>
              <a:ext cx="12017772" cy="6588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11051" indent="-155525" lvl="1">
                <a:lnSpc>
                  <a:spcPts val="3374"/>
                </a:lnSpc>
                <a:buFont typeface="Arial"/>
                <a:buChar char="•"/>
              </a:pPr>
              <a:r>
                <a:rPr lang="en-US" sz="206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Gretel Dataset: huggingface.co/datasets/gretelai/synthetic_text_to_sql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066335" y="7165181"/>
            <a:ext cx="9013329" cy="429816"/>
            <a:chOff x="0" y="0"/>
            <a:chExt cx="12017772" cy="57308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017772" cy="573088"/>
            </a:xfrm>
            <a:custGeom>
              <a:avLst/>
              <a:gdLst/>
              <a:ahLst/>
              <a:cxnLst/>
              <a:rect r="r" b="b" t="t" l="l"/>
              <a:pathLst>
                <a:path h="573088" w="12017772">
                  <a:moveTo>
                    <a:pt x="0" y="0"/>
                  </a:moveTo>
                  <a:lnTo>
                    <a:pt x="12017772" y="0"/>
                  </a:lnTo>
                  <a:lnTo>
                    <a:pt x="12017772" y="573088"/>
                  </a:lnTo>
                  <a:lnTo>
                    <a:pt x="0" y="573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85725"/>
              <a:ext cx="12017772" cy="6588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11051" indent="-155525" lvl="1">
                <a:lnSpc>
                  <a:spcPts val="3374"/>
                </a:lnSpc>
                <a:buFont typeface="Arial"/>
                <a:buChar char="•"/>
              </a:pPr>
              <a:r>
                <a:rPr lang="en-US" sz="206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BLEU Metric: github.com/mjpost/sacrebleu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8066335" y="7688908"/>
            <a:ext cx="9013329" cy="429816"/>
            <a:chOff x="0" y="0"/>
            <a:chExt cx="12017772" cy="57308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2017772" cy="573088"/>
            </a:xfrm>
            <a:custGeom>
              <a:avLst/>
              <a:gdLst/>
              <a:ahLst/>
              <a:cxnLst/>
              <a:rect r="r" b="b" t="t" l="l"/>
              <a:pathLst>
                <a:path h="573088" w="12017772">
                  <a:moveTo>
                    <a:pt x="0" y="0"/>
                  </a:moveTo>
                  <a:lnTo>
                    <a:pt x="12017772" y="0"/>
                  </a:lnTo>
                  <a:lnTo>
                    <a:pt x="12017772" y="573088"/>
                  </a:lnTo>
                  <a:lnTo>
                    <a:pt x="0" y="573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85725"/>
              <a:ext cx="12017772" cy="6588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11051" indent="-155525" lvl="1">
                <a:lnSpc>
                  <a:spcPts val="3374"/>
                </a:lnSpc>
                <a:buFont typeface="Arial"/>
                <a:buChar char="•"/>
              </a:pPr>
              <a:r>
                <a:rPr lang="en-US" sz="206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Gradio Interface: gradio.app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7797850" y="8689330"/>
            <a:ext cx="9550301" cy="859631"/>
            <a:chOff x="0" y="0"/>
            <a:chExt cx="12733735" cy="114617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2733735" cy="1146175"/>
            </a:xfrm>
            <a:custGeom>
              <a:avLst/>
              <a:gdLst/>
              <a:ahLst/>
              <a:cxnLst/>
              <a:rect r="r" b="b" t="t" l="l"/>
              <a:pathLst>
                <a:path h="1146175" w="12733735">
                  <a:moveTo>
                    <a:pt x="0" y="0"/>
                  </a:moveTo>
                  <a:lnTo>
                    <a:pt x="12733735" y="0"/>
                  </a:lnTo>
                  <a:lnTo>
                    <a:pt x="12733735" y="1146175"/>
                  </a:lnTo>
                  <a:lnTo>
                    <a:pt x="0" y="11461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85725"/>
              <a:ext cx="12733735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3A363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Thank you for your attention. Questions are welcome to discuss further details or implementation aspects.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DAGla8h_1-Q</dc:identifier>
  <dcterms:modified xsi:type="dcterms:W3CDTF">2011-08-01T06:04:30Z</dcterms:modified>
  <cp:revision>1</cp:revision>
  <dc:title>by Kunal Tibe</dc:title>
</cp:coreProperties>
</file>